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2"/>
  </p:notesMasterIdLst>
  <p:sldIdLst>
    <p:sldId id="264" r:id="rId2"/>
    <p:sldId id="256" r:id="rId3"/>
    <p:sldId id="257" r:id="rId4"/>
    <p:sldId id="266" r:id="rId5"/>
    <p:sldId id="265" r:id="rId6"/>
    <p:sldId id="260" r:id="rId7"/>
    <p:sldId id="261" r:id="rId8"/>
    <p:sldId id="269" r:id="rId9"/>
    <p:sldId id="268" r:id="rId10"/>
    <p:sldId id="267" r:id="rId11"/>
  </p:sldIdLst>
  <p:sldSz cx="9144000" cy="6858000" type="screen4x3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Cambria" pitchFamily="18" charset="0"/>
      <p:regular r:id="rId15"/>
      <p:bold r:id="rId16"/>
      <p:italic r:id="rId17"/>
      <p:boldItalic r:id="rId18"/>
    </p:embeddedFont>
    <p:embeddedFont>
      <p:font typeface="Rage Italic" pitchFamily="66" charset="0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>
      <p:cViewPr varScale="1">
        <p:scale>
          <a:sx n="59" d="100"/>
          <a:sy n="59" d="100"/>
        </p:scale>
        <p:origin x="-72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F3C91-922A-4A2C-93AC-74F69E90E93F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97CA8-363A-48F8-BE15-07D4415008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881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브금</a:t>
            </a:r>
            <a:r>
              <a:rPr lang="ko-KR" altLang="en-US" dirty="0" smtClean="0"/>
              <a:t> 나오기 시작하면 한 번 클릭하면 자막 나옴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97CA8-363A-48F8-BE15-07D4415008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515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4614"/>
            <a:ext cx="9073008" cy="1442674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0D4D89AB-596A-41E0-AEBA-64BF74E095B7}" type="datetimeFigureOut">
              <a:rPr lang="ko-KR" altLang="en-US" smtClean="0"/>
              <a:t>2013-06-08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148AE749-EE9F-4DE0-BE37-31AF345ED46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1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1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1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1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1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1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1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1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1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1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5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audio" Target="../media/media6.wav"/><Relationship Id="rId11" Type="http://schemas.openxmlformats.org/officeDocument/2006/relationships/image" Target="../media/image24.png"/><Relationship Id="rId5" Type="http://schemas.microsoft.com/office/2007/relationships/media" Target="../media/media6.wav"/><Relationship Id="rId10" Type="http://schemas.openxmlformats.org/officeDocument/2006/relationships/image" Target="../media/image28.png"/><Relationship Id="rId4" Type="http://schemas.openxmlformats.org/officeDocument/2006/relationships/video" Target="../media/media5.avi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7" Type="http://schemas.openxmlformats.org/officeDocument/2006/relationships/image" Target="../media/image26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64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컴포지션 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Untitled.avi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3408" y="0"/>
            <a:ext cx="9171041" cy="5158582"/>
          </a:xfrm>
        </p:spPr>
      </p:pic>
      <p:sp>
        <p:nvSpPr>
          <p:cNvPr id="2" name="TextBox 1"/>
          <p:cNvSpPr txBox="1"/>
          <p:nvPr/>
        </p:nvSpPr>
        <p:spPr>
          <a:xfrm>
            <a:off x="467544" y="1196752"/>
            <a:ext cx="3773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&lt;End of code, 1360 Lines&gt; </a:t>
            </a:r>
          </a:p>
        </p:txBody>
      </p:sp>
      <p:pic>
        <p:nvPicPr>
          <p:cNvPr id="4" name="Bananaphone_shortened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349270" y="72326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4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자료구조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4000" dirty="0" smtClean="0"/>
              <a:t>- </a:t>
            </a:r>
            <a:r>
              <a:rPr lang="ko-KR" altLang="en-US" sz="4000" dirty="0" smtClean="0"/>
              <a:t>도서관 프로그램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이규현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이태근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김승원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조영태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이동호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박혜지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6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user\바탕 화면\2_powerpm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280920" cy="51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태근\Desktop\파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76" y="4037805"/>
            <a:ext cx="5452692" cy="21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user\바탕 화면\3915514014_8e3124411d_o_echy231_tnvdmlto_yje7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47" y="116632"/>
            <a:ext cx="1178645" cy="157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5496" y="4614"/>
            <a:ext cx="9073008" cy="1442674"/>
          </a:xfrm>
        </p:spPr>
        <p:txBody>
          <a:bodyPr/>
          <a:lstStyle/>
          <a:p>
            <a:r>
              <a:rPr lang="ko-KR" altLang="en-US" dirty="0" smtClean="0"/>
              <a:t>파일 입출력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95736" y="3906503"/>
            <a:ext cx="1584176" cy="2186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C:\Users\태근\AppData\Local\Microsoft\Windows\Temporary Internet Files\Content.IE5\7ITO88IY\MC900343747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5301735"/>
            <a:ext cx="108118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777478" y="3906502"/>
            <a:ext cx="1584176" cy="2186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4" descr="C:\Users\태근\AppData\Local\Microsoft\Windows\Temporary Internet Files\Content.IE5\7ITO88IY\MC900343747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63" y="5310659"/>
            <a:ext cx="108118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361654" y="3906501"/>
            <a:ext cx="1730626" cy="2186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4" descr="C:\Users\태근\AppData\Local\Microsoft\Windows\Temporary Internet Files\Content.IE5\7ITO88IY\MC900343747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061" y="5396086"/>
            <a:ext cx="108118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태근\Desktop\1234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94" y="2414976"/>
            <a:ext cx="2950202" cy="516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태근\Desktop\111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453" y="1827280"/>
            <a:ext cx="3324225" cy="63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07453" y="2276872"/>
            <a:ext cx="870025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구름 모양 설명선 6"/>
          <p:cNvSpPr/>
          <p:nvPr/>
        </p:nvSpPr>
        <p:spPr>
          <a:xfrm>
            <a:off x="4709022" y="1774447"/>
            <a:ext cx="4255466" cy="2132056"/>
          </a:xfrm>
          <a:prstGeom prst="cloudCallout">
            <a:avLst>
              <a:gd name="adj1" fmla="val -76233"/>
              <a:gd name="adj2" fmla="val -132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programmer :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‘+ !6 : </a:t>
            </a:r>
            <a:r>
              <a:rPr lang="ko-KR" altLang="en-US" dirty="0" smtClean="0">
                <a:solidFill>
                  <a:schemeClr val="tx1"/>
                </a:solidFill>
              </a:rPr>
              <a:t>암호화된 패스워드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이규현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652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0.00115 L 0.29913 0.00115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3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65402E-6 L 0.16928 -0.00116 " pathEditMode="relative" rAng="0" ptsTypes="AA">
                                      <p:cBhvr>
                                        <p:cTn id="4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"/>
                            </p:stCondLst>
                            <p:childTnLst>
                              <p:par>
                                <p:cTn id="5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1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  <p:bldP spid="15" grpId="0" animBg="1"/>
      <p:bldP spid="6" grpId="0" animBg="1"/>
      <p:bldP spid="6" grpId="1" animBg="1"/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Library ADT</a:t>
            </a:r>
            <a:endParaRPr lang="ko-KR" altLang="en-US" dirty="0"/>
          </a:p>
        </p:txBody>
      </p:sp>
      <p:pic>
        <p:nvPicPr>
          <p:cNvPr id="4" name="Picture 2" descr="C:\Documents and Settings\user\바탕 화면\3915514724_aa42f664ab_o_echy231_tnvdmlto_yje7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" y="21324"/>
            <a:ext cx="1401194" cy="17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1740286"/>
            <a:ext cx="905355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void </a:t>
            </a:r>
            <a:r>
              <a:rPr lang="en-US" altLang="ko-KR" dirty="0" err="1"/>
              <a:t>Borrow_Book</a:t>
            </a:r>
            <a:r>
              <a:rPr lang="en-US" altLang="ko-KR" dirty="0"/>
              <a:t>(char *</a:t>
            </a:r>
            <a:r>
              <a:rPr lang="en-US" altLang="ko-KR" dirty="0" err="1"/>
              <a:t>bookname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도서 대출</a:t>
            </a:r>
            <a:br>
              <a:rPr lang="ko-KR" altLang="en-US" dirty="0">
                <a:solidFill>
                  <a:srgbClr val="FF0000"/>
                </a:solidFill>
              </a:rPr>
            </a:br>
            <a:r>
              <a:rPr lang="en-US" altLang="ko-KR" dirty="0"/>
              <a:t>void </a:t>
            </a:r>
            <a:r>
              <a:rPr lang="en-US" altLang="ko-KR" dirty="0" err="1"/>
              <a:t>Reserve_Book</a:t>
            </a:r>
            <a:r>
              <a:rPr lang="en-US" altLang="ko-KR" dirty="0"/>
              <a:t>(char *</a:t>
            </a:r>
            <a:r>
              <a:rPr lang="en-US" altLang="ko-KR" dirty="0" err="1"/>
              <a:t>bookname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도서 예약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void </a:t>
            </a:r>
            <a:r>
              <a:rPr lang="en-US" altLang="ko-KR" dirty="0" err="1"/>
              <a:t>Create_Account</a:t>
            </a:r>
            <a:r>
              <a:rPr lang="en-US" altLang="ko-KR" dirty="0"/>
              <a:t>(char *id, char *password, char *name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회원 생성하여 메모리에 저장 및 </a:t>
            </a:r>
            <a:r>
              <a:rPr lang="en-US" altLang="ko-KR" dirty="0">
                <a:solidFill>
                  <a:srgbClr val="FF0000"/>
                </a:solidFill>
              </a:rPr>
              <a:t>DB</a:t>
            </a:r>
            <a:r>
              <a:rPr lang="ko-KR" altLang="en-US" dirty="0">
                <a:solidFill>
                  <a:srgbClr val="FF0000"/>
                </a:solidFill>
              </a:rPr>
              <a:t>에 기록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void </a:t>
            </a:r>
            <a:r>
              <a:rPr lang="en-US" altLang="ko-KR" dirty="0" err="1"/>
              <a:t>Create_Account_s</a:t>
            </a:r>
            <a:r>
              <a:rPr lang="en-US" altLang="ko-KR" dirty="0"/>
              <a:t>(char *id, char *password, char *name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//</a:t>
            </a:r>
            <a:r>
              <a:rPr lang="en-US" altLang="ko-KR" dirty="0">
                <a:solidFill>
                  <a:srgbClr val="FF0000"/>
                </a:solidFill>
              </a:rPr>
              <a:t>DB</a:t>
            </a:r>
            <a:r>
              <a:rPr lang="ko-KR" altLang="en-US" dirty="0">
                <a:solidFill>
                  <a:srgbClr val="FF0000"/>
                </a:solidFill>
              </a:rPr>
              <a:t>에서 불러온 회원 정보 메모리에 </a:t>
            </a:r>
            <a:r>
              <a:rPr lang="ko-KR" altLang="en-US" dirty="0" smtClean="0">
                <a:solidFill>
                  <a:srgbClr val="FF0000"/>
                </a:solidFill>
              </a:rPr>
              <a:t>저장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void </a:t>
            </a:r>
            <a:r>
              <a:rPr lang="en-US" altLang="ko-KR" dirty="0" err="1"/>
              <a:t>Print_Borrowed_Book</a:t>
            </a:r>
            <a:r>
              <a:rPr lang="en-US" altLang="ko-KR" dirty="0"/>
              <a:t>(</a:t>
            </a:r>
            <a:r>
              <a:rPr lang="en-US" altLang="ko-KR" dirty="0" err="1"/>
              <a:t>StudentList</a:t>
            </a:r>
            <a:r>
              <a:rPr lang="en-US" altLang="ko-KR" dirty="0"/>
              <a:t> *user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대출 도서 목록 출력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Reserve_Check</a:t>
            </a:r>
            <a:r>
              <a:rPr lang="en-US" altLang="ko-KR" dirty="0"/>
              <a:t>(char *</a:t>
            </a:r>
            <a:r>
              <a:rPr lang="en-US" altLang="ko-KR" dirty="0" err="1"/>
              <a:t>bookname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도서의 예약자 수 확인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char *Encrypt(char *password);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패스워드 암호화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Validify</a:t>
            </a:r>
            <a:r>
              <a:rPr lang="en-US" altLang="ko-KR" dirty="0"/>
              <a:t>(char *input, char *password); 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암호화된 패스워드 확인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void </a:t>
            </a:r>
            <a:r>
              <a:rPr lang="en-US" altLang="ko-KR" dirty="0" err="1"/>
              <a:t>Password_Input</a:t>
            </a:r>
            <a:r>
              <a:rPr lang="en-US" altLang="ko-KR" dirty="0"/>
              <a:t>(char *password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패스워드 보안 입력 </a:t>
            </a:r>
            <a:r>
              <a:rPr lang="ko-KR" altLang="en-US" dirty="0" smtClean="0">
                <a:solidFill>
                  <a:srgbClr val="FF0000"/>
                </a:solidFill>
              </a:rPr>
              <a:t>기능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SearchStr</a:t>
            </a:r>
            <a:r>
              <a:rPr lang="en-US" altLang="ko-KR" dirty="0"/>
              <a:t>(char *str1, char *str2</a:t>
            </a:r>
            <a:r>
              <a:rPr lang="en-US" altLang="ko-KR" dirty="0" smtClean="0"/>
              <a:t>); </a:t>
            </a:r>
            <a:r>
              <a:rPr lang="en-US" altLang="ko-KR" dirty="0" smtClean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문자열 찾기 함수</a:t>
            </a:r>
            <a:br>
              <a:rPr lang="ko-KR" altLang="en-US" dirty="0">
                <a:solidFill>
                  <a:srgbClr val="FF0000"/>
                </a:solidFill>
              </a:rPr>
            </a:br>
            <a:r>
              <a:rPr lang="en-US" altLang="ko-KR" dirty="0"/>
              <a:t>void </a:t>
            </a:r>
            <a:r>
              <a:rPr lang="en-US" altLang="ko-KR" dirty="0" err="1"/>
              <a:t>Book_Search_Solution</a:t>
            </a:r>
            <a:r>
              <a:rPr lang="en-US" altLang="ko-KR" dirty="0"/>
              <a:t>(char *keyword);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도서 검색 및 대출 솔루션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Is_Reserved_By_User</a:t>
            </a:r>
            <a:r>
              <a:rPr lang="en-US" altLang="ko-KR" dirty="0"/>
              <a:t>(char *</a:t>
            </a:r>
            <a:r>
              <a:rPr lang="en-US" altLang="ko-KR" dirty="0" err="1"/>
              <a:t>bookname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예약여부확인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void </a:t>
            </a:r>
            <a:r>
              <a:rPr lang="en-US" altLang="ko-KR" dirty="0" err="1"/>
              <a:t>MakeAdmin</a:t>
            </a:r>
            <a:r>
              <a:rPr lang="en-US" altLang="ko-KR" dirty="0"/>
              <a:t>(void);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 err="1">
                <a:solidFill>
                  <a:srgbClr val="FF0000"/>
                </a:solidFill>
              </a:rPr>
              <a:t>어드민</a:t>
            </a:r>
            <a:r>
              <a:rPr lang="ko-KR" altLang="en-US" dirty="0">
                <a:solidFill>
                  <a:srgbClr val="FF0000"/>
                </a:solidFill>
              </a:rPr>
              <a:t> 계정 </a:t>
            </a:r>
            <a:r>
              <a:rPr lang="ko-KR" altLang="en-US" dirty="0" smtClean="0">
                <a:solidFill>
                  <a:srgbClr val="FF0000"/>
                </a:solidFill>
              </a:rPr>
              <a:t>생성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1520" y="3125280"/>
            <a:ext cx="86074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void </a:t>
            </a:r>
            <a:r>
              <a:rPr lang="en-US" altLang="ko-KR" dirty="0" err="1"/>
              <a:t>Addbook</a:t>
            </a:r>
            <a:r>
              <a:rPr lang="en-US" altLang="ko-KR" dirty="0"/>
              <a:t>(char *</a:t>
            </a:r>
            <a:r>
              <a:rPr lang="en-US" altLang="ko-KR" dirty="0" err="1"/>
              <a:t>bookname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도서 생성하여 메모리에 저장 및 </a:t>
            </a:r>
            <a:r>
              <a:rPr lang="en-US" altLang="ko-KR" dirty="0">
                <a:solidFill>
                  <a:srgbClr val="FF0000"/>
                </a:solidFill>
              </a:rPr>
              <a:t>DB</a:t>
            </a:r>
            <a:r>
              <a:rPr lang="ko-KR" altLang="en-US" dirty="0">
                <a:solidFill>
                  <a:srgbClr val="FF0000"/>
                </a:solidFill>
              </a:rPr>
              <a:t>에 기록</a:t>
            </a:r>
            <a:br>
              <a:rPr lang="ko-KR" altLang="en-US" dirty="0">
                <a:solidFill>
                  <a:srgbClr val="FF0000"/>
                </a:solidFill>
              </a:rPr>
            </a:br>
            <a:r>
              <a:rPr lang="en-US" altLang="ko-KR" dirty="0"/>
              <a:t>void </a:t>
            </a:r>
            <a:r>
              <a:rPr lang="en-US" altLang="ko-KR" dirty="0" err="1"/>
              <a:t>Addbook_s</a:t>
            </a:r>
            <a:r>
              <a:rPr lang="en-US" altLang="ko-KR" dirty="0"/>
              <a:t>(char *</a:t>
            </a:r>
            <a:r>
              <a:rPr lang="en-US" altLang="ko-KR" dirty="0" err="1"/>
              <a:t>bookname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rgbClr val="FF0000"/>
                </a:solidFill>
              </a:rPr>
              <a:t>//DB</a:t>
            </a:r>
            <a:r>
              <a:rPr lang="ko-KR" altLang="en-US" dirty="0">
                <a:solidFill>
                  <a:srgbClr val="FF0000"/>
                </a:solidFill>
              </a:rPr>
              <a:t>에서 불러온 도서 정보 메모리에 저장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void </a:t>
            </a:r>
            <a:r>
              <a:rPr lang="en-US" altLang="ko-KR" dirty="0" err="1"/>
              <a:t>Deletebook</a:t>
            </a:r>
            <a:r>
              <a:rPr lang="en-US" altLang="ko-KR" dirty="0"/>
              <a:t>(char *</a:t>
            </a:r>
            <a:r>
              <a:rPr lang="en-US" altLang="ko-KR" dirty="0" err="1"/>
              <a:t>bookname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도서 삭제</a:t>
            </a:r>
            <a:br>
              <a:rPr lang="ko-KR" altLang="en-US" dirty="0">
                <a:solidFill>
                  <a:srgbClr val="FF0000"/>
                </a:solidFill>
              </a:rPr>
            </a:br>
            <a:r>
              <a:rPr lang="en-US" altLang="ko-KR" dirty="0"/>
              <a:t>void </a:t>
            </a:r>
            <a:r>
              <a:rPr lang="en-US" altLang="ko-KR" dirty="0" err="1"/>
              <a:t>Print_Reserved_Book</a:t>
            </a:r>
            <a:r>
              <a:rPr lang="en-US" altLang="ko-KR" dirty="0"/>
              <a:t>(</a:t>
            </a:r>
            <a:r>
              <a:rPr lang="en-US" altLang="ko-KR" dirty="0" err="1"/>
              <a:t>StudentList</a:t>
            </a:r>
            <a:r>
              <a:rPr lang="en-US" altLang="ko-KR" dirty="0"/>
              <a:t> *user);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예약 도서 목록 출력</a:t>
            </a:r>
            <a:br>
              <a:rPr lang="ko-KR" altLang="en-US" dirty="0">
                <a:solidFill>
                  <a:srgbClr val="FF0000"/>
                </a:solidFill>
              </a:rPr>
            </a:br>
            <a:r>
              <a:rPr lang="en-US" altLang="ko-KR" dirty="0"/>
              <a:t>void </a:t>
            </a:r>
            <a:r>
              <a:rPr lang="en-US" altLang="ko-KR" dirty="0" err="1"/>
              <a:t>Reserve_Book_Cancel</a:t>
            </a:r>
            <a:r>
              <a:rPr lang="en-US" altLang="ko-KR" dirty="0"/>
              <a:t>(char *</a:t>
            </a:r>
            <a:r>
              <a:rPr lang="en-US" altLang="ko-KR" dirty="0" err="1"/>
              <a:t>bookname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도서 예약 취소</a:t>
            </a:r>
            <a:br>
              <a:rPr lang="ko-KR" altLang="en-US" dirty="0">
                <a:solidFill>
                  <a:srgbClr val="FF0000"/>
                </a:solidFill>
              </a:rPr>
            </a:br>
            <a:r>
              <a:rPr lang="en-US" altLang="ko-KR" dirty="0"/>
              <a:t>void </a:t>
            </a:r>
            <a:r>
              <a:rPr lang="en-US" altLang="ko-KR" dirty="0" err="1"/>
              <a:t>Return_Book</a:t>
            </a:r>
            <a:r>
              <a:rPr lang="en-US" altLang="ko-KR" dirty="0"/>
              <a:t>(char *</a:t>
            </a:r>
            <a:r>
              <a:rPr lang="en-US" altLang="ko-KR" dirty="0" err="1"/>
              <a:t>bookname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도서 반납</a:t>
            </a:r>
            <a:br>
              <a:rPr lang="ko-KR" altLang="en-US" dirty="0">
                <a:solidFill>
                  <a:srgbClr val="FF0000"/>
                </a:solidFill>
              </a:rPr>
            </a:br>
            <a:r>
              <a:rPr lang="en-US" altLang="ko-KR" dirty="0"/>
              <a:t>void </a:t>
            </a:r>
            <a:r>
              <a:rPr lang="en-US" altLang="ko-KR" dirty="0" err="1"/>
              <a:t>Search_Account</a:t>
            </a:r>
            <a:r>
              <a:rPr lang="en-US" altLang="ko-KR" dirty="0"/>
              <a:t>(char *search); </a:t>
            </a:r>
            <a:r>
              <a:rPr lang="en-US" altLang="ko-KR" dirty="0">
                <a:solidFill>
                  <a:srgbClr val="FF0000"/>
                </a:solidFill>
              </a:rPr>
              <a:t>//</a:t>
            </a:r>
            <a:r>
              <a:rPr lang="ko-KR" altLang="en-US" dirty="0">
                <a:solidFill>
                  <a:srgbClr val="FF0000"/>
                </a:solidFill>
              </a:rPr>
              <a:t>회원 검색</a:t>
            </a:r>
          </a:p>
        </p:txBody>
      </p:sp>
    </p:spTree>
    <p:extLst>
      <p:ext uri="{BB962C8B-B14F-4D97-AF65-F5344CB8AC3E}">
        <p14:creationId xmlns:p14="http://schemas.microsoft.com/office/powerpoint/2010/main" val="1389243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Linked List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pic>
        <p:nvPicPr>
          <p:cNvPr id="5" name="Picture 2" descr="C:\Documents and Settings\user\바탕 화면\3915514724_aa42f664ab_o_echy231_tnvdmlto_yje7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" y="21324"/>
            <a:ext cx="1401194" cy="17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태근\Desktop\구조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5" y="4767386"/>
            <a:ext cx="2371725" cy="609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태근\Desktop\ㄱ조체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12" y="2348880"/>
            <a:ext cx="2381250" cy="1162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태근\Desktop\구조체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06638"/>
            <a:ext cx="2381250" cy="13430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태근\Desktop\구조체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639791"/>
            <a:ext cx="2381250" cy="7334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03648" y="2830971"/>
            <a:ext cx="845989" cy="189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화살표 5"/>
          <p:cNvSpPr/>
          <p:nvPr/>
        </p:nvSpPr>
        <p:spPr>
          <a:xfrm rot="16200000">
            <a:off x="1508210" y="3618946"/>
            <a:ext cx="636866" cy="672979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화살표 11"/>
          <p:cNvSpPr/>
          <p:nvPr/>
        </p:nvSpPr>
        <p:spPr>
          <a:xfrm rot="16200000">
            <a:off x="5755775" y="3698975"/>
            <a:ext cx="636866" cy="672979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16846" y="3068960"/>
            <a:ext cx="1037867" cy="189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69991" y="187037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책 구조체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2369" y="187037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</a:t>
            </a:r>
            <a:r>
              <a:rPr lang="ko-KR" altLang="en-US" dirty="0"/>
              <a:t>생</a:t>
            </a:r>
            <a:r>
              <a:rPr lang="ko-KR" altLang="en-US" dirty="0" smtClean="0"/>
              <a:t> 구조체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25651" y="429018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예약자 구조체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54713" y="416923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대여한 책 구조체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2441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3" grpId="0" animBg="1"/>
      <p:bldP spid="7" grpId="0"/>
      <p:bldP spid="15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도서관 프로그램 구조</a:t>
            </a:r>
            <a:endParaRPr lang="ko-KR" altLang="en-US" dirty="0"/>
          </a:p>
        </p:txBody>
      </p:sp>
      <p:sp>
        <p:nvSpPr>
          <p:cNvPr id="5" name="순서도: 판단 4"/>
          <p:cNvSpPr/>
          <p:nvPr/>
        </p:nvSpPr>
        <p:spPr>
          <a:xfrm>
            <a:off x="3707903" y="2060848"/>
            <a:ext cx="1368152" cy="648072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6" name="순서도: 처리 5"/>
          <p:cNvSpPr/>
          <p:nvPr/>
        </p:nvSpPr>
        <p:spPr>
          <a:xfrm>
            <a:off x="775058" y="2924944"/>
            <a:ext cx="1564693" cy="576064"/>
          </a:xfrm>
          <a:prstGeom prst="flowChartProcess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7" name="순서도: 처리 6"/>
          <p:cNvSpPr/>
          <p:nvPr/>
        </p:nvSpPr>
        <p:spPr>
          <a:xfrm>
            <a:off x="3609632" y="2924944"/>
            <a:ext cx="1564693" cy="576064"/>
          </a:xfrm>
          <a:prstGeom prst="flowChartProcess">
            <a:avLst/>
          </a:prstGeom>
          <a:solidFill>
            <a:schemeClr val="accent4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</a:t>
            </a:r>
            <a:r>
              <a:rPr lang="ko-KR" altLang="en-US" dirty="0"/>
              <a:t>입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6463690" y="2924944"/>
            <a:ext cx="1564693" cy="576064"/>
          </a:xfrm>
          <a:prstGeom prst="flowChartProcess">
            <a:avLst/>
          </a:prstGeom>
          <a:solidFill>
            <a:schemeClr val="accent4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9" name="순서도: 준비 8"/>
          <p:cNvSpPr/>
          <p:nvPr/>
        </p:nvSpPr>
        <p:spPr>
          <a:xfrm>
            <a:off x="3707903" y="1340768"/>
            <a:ext cx="1368152" cy="504056"/>
          </a:xfrm>
          <a:prstGeom prst="flowChartPreparation">
            <a:avLst/>
          </a:prstGeom>
          <a:solidFill>
            <a:schemeClr val="accent4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시작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9" idx="2"/>
            <a:endCxn id="5" idx="0"/>
          </p:cNvCxnSpPr>
          <p:nvPr/>
        </p:nvCxnSpPr>
        <p:spPr>
          <a:xfrm>
            <a:off x="4391979" y="1844824"/>
            <a:ext cx="0" cy="21602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2"/>
            <a:endCxn id="7" idx="0"/>
          </p:cNvCxnSpPr>
          <p:nvPr/>
        </p:nvCxnSpPr>
        <p:spPr>
          <a:xfrm>
            <a:off x="4391979" y="2708920"/>
            <a:ext cx="0" cy="21602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수동 입력 22"/>
          <p:cNvSpPr/>
          <p:nvPr/>
        </p:nvSpPr>
        <p:spPr>
          <a:xfrm>
            <a:off x="3609633" y="3789040"/>
            <a:ext cx="1564692" cy="733211"/>
          </a:xfrm>
          <a:prstGeom prst="flowChartManualInput">
            <a:avLst/>
          </a:prstGeom>
          <a:solidFill>
            <a:schemeClr val="accent4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 입력</a:t>
            </a:r>
            <a:endParaRPr lang="ko-KR" altLang="en-US" dirty="0"/>
          </a:p>
        </p:txBody>
      </p:sp>
      <p:sp>
        <p:nvSpPr>
          <p:cNvPr id="34" name="순서도: 수동 입력 33"/>
          <p:cNvSpPr/>
          <p:nvPr/>
        </p:nvSpPr>
        <p:spPr>
          <a:xfrm>
            <a:off x="775058" y="3789039"/>
            <a:ext cx="1564692" cy="733211"/>
          </a:xfrm>
          <a:prstGeom prst="flowChartManualInput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입력</a:t>
            </a:r>
            <a:endParaRPr lang="ko-KR" altLang="en-US" dirty="0"/>
          </a:p>
        </p:txBody>
      </p:sp>
      <p:cxnSp>
        <p:nvCxnSpPr>
          <p:cNvPr id="36" name="꺾인 연결선 35"/>
          <p:cNvCxnSpPr>
            <a:stCxn id="5" idx="1"/>
            <a:endCxn id="6" idx="0"/>
          </p:cNvCxnSpPr>
          <p:nvPr/>
        </p:nvCxnSpPr>
        <p:spPr>
          <a:xfrm rot="10800000" flipV="1">
            <a:off x="1557405" y="2384884"/>
            <a:ext cx="2150498" cy="540060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/>
          <p:cNvSpPr/>
          <p:nvPr/>
        </p:nvSpPr>
        <p:spPr>
          <a:xfrm>
            <a:off x="791580" y="4797152"/>
            <a:ext cx="1548170" cy="576064"/>
          </a:xfrm>
          <a:prstGeom prst="flowChartDecision">
            <a:avLst/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판단</a:t>
            </a:r>
            <a:endParaRPr lang="ko-KR" altLang="en-US" dirty="0"/>
          </a:p>
        </p:txBody>
      </p:sp>
      <p:cxnSp>
        <p:nvCxnSpPr>
          <p:cNvPr id="43" name="직선 화살표 연결선 42"/>
          <p:cNvCxnSpPr>
            <a:stCxn id="37" idx="2"/>
          </p:cNvCxnSpPr>
          <p:nvPr/>
        </p:nvCxnSpPr>
        <p:spPr>
          <a:xfrm>
            <a:off x="1565665" y="5373216"/>
            <a:ext cx="0" cy="43204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포인트가 5개인 별 43"/>
          <p:cNvSpPr/>
          <p:nvPr/>
        </p:nvSpPr>
        <p:spPr>
          <a:xfrm>
            <a:off x="1218757" y="5903536"/>
            <a:ext cx="693816" cy="693816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6" idx="2"/>
            <a:endCxn id="34" idx="0"/>
          </p:cNvCxnSpPr>
          <p:nvPr/>
        </p:nvCxnSpPr>
        <p:spPr>
          <a:xfrm flipH="1">
            <a:off x="1557404" y="3501008"/>
            <a:ext cx="1" cy="36135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4" idx="2"/>
            <a:endCxn id="37" idx="0"/>
          </p:cNvCxnSpPr>
          <p:nvPr/>
        </p:nvCxnSpPr>
        <p:spPr>
          <a:xfrm>
            <a:off x="1557404" y="4522250"/>
            <a:ext cx="8261" cy="27490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3" idx="2"/>
          </p:cNvCxnSpPr>
          <p:nvPr/>
        </p:nvCxnSpPr>
        <p:spPr>
          <a:xfrm rot="5400000" flipH="1" flipV="1">
            <a:off x="3609324" y="3343549"/>
            <a:ext cx="1961356" cy="396047"/>
          </a:xfrm>
          <a:prstGeom prst="bentConnector5">
            <a:avLst>
              <a:gd name="adj1" fmla="val -11655"/>
              <a:gd name="adj2" fmla="val 311451"/>
              <a:gd name="adj3" fmla="val 89882"/>
            </a:avLst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7" idx="2"/>
            <a:endCxn id="23" idx="0"/>
          </p:cNvCxnSpPr>
          <p:nvPr/>
        </p:nvCxnSpPr>
        <p:spPr>
          <a:xfrm>
            <a:off x="4391979" y="3501008"/>
            <a:ext cx="0" cy="36135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5" idx="3"/>
            <a:endCxn id="8" idx="0"/>
          </p:cNvCxnSpPr>
          <p:nvPr/>
        </p:nvCxnSpPr>
        <p:spPr>
          <a:xfrm>
            <a:off x="5076055" y="2384884"/>
            <a:ext cx="2169982" cy="540060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순서도: 준비 54"/>
          <p:cNvSpPr/>
          <p:nvPr/>
        </p:nvSpPr>
        <p:spPr>
          <a:xfrm>
            <a:off x="6561960" y="3917419"/>
            <a:ext cx="1368152" cy="504056"/>
          </a:xfrm>
          <a:prstGeom prst="flowChartPreparation">
            <a:avLst/>
          </a:prstGeom>
          <a:solidFill>
            <a:schemeClr val="accent4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끝</a:t>
            </a:r>
            <a:endParaRPr lang="ko-KR" altLang="en-US" dirty="0"/>
          </a:p>
        </p:txBody>
      </p:sp>
      <p:cxnSp>
        <p:nvCxnSpPr>
          <p:cNvPr id="57" name="직선 화살표 연결선 56"/>
          <p:cNvCxnSpPr>
            <a:stCxn id="8" idx="2"/>
            <a:endCxn id="55" idx="0"/>
          </p:cNvCxnSpPr>
          <p:nvPr/>
        </p:nvCxnSpPr>
        <p:spPr>
          <a:xfrm flipH="1">
            <a:off x="7246036" y="3501008"/>
            <a:ext cx="1" cy="41641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296727" y="1956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174325" y="19528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971062" y="25676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690085" y="5373216"/>
            <a:ext cx="64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True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195736" y="4643844"/>
            <a:ext cx="68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False</a:t>
            </a:r>
            <a:endParaRPr lang="ko-KR" altLang="en-US" dirty="0"/>
          </a:p>
        </p:txBody>
      </p:sp>
      <p:pic>
        <p:nvPicPr>
          <p:cNvPr id="63" name="Picture 2" descr="C:\Documents and Settings\user\바탕 화면\3_powerpm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3" y="125018"/>
            <a:ext cx="1324039" cy="132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0082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도서관 프로그램 구조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572000" y="1412776"/>
            <a:ext cx="0" cy="515006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323528" y="1916832"/>
            <a:ext cx="3960440" cy="4464496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회원 검색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도서 추가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도서 삭제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로그아웃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프로그램 종료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036" y="1628800"/>
            <a:ext cx="1276660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Admin</a:t>
            </a:r>
            <a:endParaRPr lang="ko-KR" altLang="en-US" sz="2400" dirty="0"/>
          </a:p>
        </p:txBody>
      </p:sp>
      <p:pic>
        <p:nvPicPr>
          <p:cNvPr id="9" name="Picture 2" descr="C:\Documents and Settings\user\바탕 화면\3_powerpm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3" y="125018"/>
            <a:ext cx="1324039" cy="132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860032" y="1916832"/>
            <a:ext cx="3960440" cy="4464496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1.  </a:t>
            </a:r>
            <a:r>
              <a:rPr lang="ko-KR" altLang="en-US" sz="2000" dirty="0" smtClean="0">
                <a:solidFill>
                  <a:schemeClr val="tx1"/>
                </a:solidFill>
              </a:rPr>
              <a:t>도서 대출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2.  </a:t>
            </a:r>
            <a:r>
              <a:rPr lang="ko-KR" altLang="en-US" sz="2000" dirty="0" smtClean="0">
                <a:solidFill>
                  <a:schemeClr val="tx1"/>
                </a:solidFill>
              </a:rPr>
              <a:t>도서 검색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3.  </a:t>
            </a:r>
            <a:r>
              <a:rPr lang="ko-KR" altLang="en-US" sz="2000" dirty="0" smtClean="0">
                <a:solidFill>
                  <a:schemeClr val="tx1"/>
                </a:solidFill>
              </a:rPr>
              <a:t>도서 반납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4.  </a:t>
            </a:r>
            <a:r>
              <a:rPr lang="ko-KR" altLang="en-US" sz="2000" dirty="0" smtClean="0">
                <a:solidFill>
                  <a:schemeClr val="tx1"/>
                </a:solidFill>
              </a:rPr>
              <a:t>도서 예약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5.  </a:t>
            </a:r>
            <a:r>
              <a:rPr lang="ko-KR" altLang="en-US" sz="2000" dirty="0" smtClean="0">
                <a:solidFill>
                  <a:schemeClr val="tx1"/>
                </a:solidFill>
              </a:rPr>
              <a:t>도서 예약 취소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6.  </a:t>
            </a:r>
            <a:r>
              <a:rPr lang="ko-KR" altLang="en-US" sz="2000" dirty="0" smtClean="0">
                <a:solidFill>
                  <a:schemeClr val="tx1"/>
                </a:solidFill>
              </a:rPr>
              <a:t>대출 도서 목록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7.  </a:t>
            </a:r>
            <a:r>
              <a:rPr lang="ko-KR" altLang="en-US" sz="2000" dirty="0" smtClean="0">
                <a:solidFill>
                  <a:schemeClr val="tx1"/>
                </a:solidFill>
              </a:rPr>
              <a:t>예약 도서 목록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8.  </a:t>
            </a:r>
            <a:r>
              <a:rPr lang="ko-KR" altLang="en-US" sz="2000" dirty="0" smtClean="0">
                <a:solidFill>
                  <a:schemeClr val="tx1"/>
                </a:solidFill>
              </a:rPr>
              <a:t>로그아웃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0.   </a:t>
            </a:r>
            <a:r>
              <a:rPr lang="ko-KR" altLang="en-US" sz="2000" dirty="0" smtClean="0">
                <a:solidFill>
                  <a:schemeClr val="tx1"/>
                </a:solidFill>
              </a:rPr>
              <a:t>프로그램 종료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95540" y="1628800"/>
            <a:ext cx="1276660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User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00917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2038388"/>
            <a:ext cx="7467600" cy="3951337"/>
          </a:xfrm>
        </p:spPr>
        <p:txBody>
          <a:bodyPr/>
          <a:lstStyle/>
          <a:p>
            <a:r>
              <a:rPr lang="ko-KR" altLang="en-US" dirty="0" smtClean="0"/>
              <a:t>파일입출력 문제</a:t>
            </a:r>
            <a:endParaRPr lang="en-US" altLang="ko-KR" dirty="0" smtClean="0"/>
          </a:p>
          <a:p>
            <a:r>
              <a:rPr lang="ko-KR" altLang="en-US" dirty="0" smtClean="0"/>
              <a:t>버퍼 </a:t>
            </a:r>
            <a:r>
              <a:rPr lang="ko-KR" altLang="en-US" dirty="0" err="1" smtClean="0"/>
              <a:t>오버플로우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5496" y="4614"/>
            <a:ext cx="9073008" cy="1442674"/>
          </a:xfrm>
        </p:spPr>
        <p:txBody>
          <a:bodyPr/>
          <a:lstStyle/>
          <a:p>
            <a:r>
              <a:rPr lang="ko-KR" altLang="en-US" dirty="0" smtClean="0"/>
              <a:t>험난한 길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9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445224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869160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799" y="4653136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234" y="3501008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91904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1162" y="2852936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94817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156" y="4348506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206530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738" y="955836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62733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302" y="1784284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4" y="64757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486" y="135855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946009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20851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39988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734" y="279736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42" y="2823847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41" y="2890293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972" y="1856992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91" y="3595854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4" y="946009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47" y="354220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486" y="1931476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5" y="3470927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60001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Mark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570" y="877321"/>
            <a:ext cx="3577274" cy="23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Users\Mark Lee\Desktop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88" y="1045303"/>
            <a:ext cx="5295900" cy="147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ark Lee\Desktop\bluescreenofdeat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16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Untitl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00735" y="73894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61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5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6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7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8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9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3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7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8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시연</a:t>
            </a:r>
            <a:endParaRPr lang="ko-KR" altLang="en-US" dirty="0"/>
          </a:p>
        </p:txBody>
      </p:sp>
      <p:pic>
        <p:nvPicPr>
          <p:cNvPr id="8" name="컴포지션 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69" y="0"/>
            <a:ext cx="9134361" cy="6850083"/>
          </a:xfrm>
        </p:spPr>
      </p:pic>
      <p:pic>
        <p:nvPicPr>
          <p:cNvPr id="11" name="spark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83843" y="71734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75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스케치북</Template>
  <TotalTime>417</TotalTime>
  <Words>152</Words>
  <Application>Microsoft Office PowerPoint</Application>
  <PresentationFormat>화면 슬라이드 쇼(4:3)</PresentationFormat>
  <Paragraphs>61</Paragraphs>
  <Slides>10</Slides>
  <Notes>1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굴림</vt:lpstr>
      <vt:lpstr>Arial</vt:lpstr>
      <vt:lpstr>Bradley Hand ITC TT-Bold</vt:lpstr>
      <vt:lpstr>맑은 고딕</vt:lpstr>
      <vt:lpstr>Cambria</vt:lpstr>
      <vt:lpstr>Rage Italic</vt:lpstr>
      <vt:lpstr>Sketchbook</vt:lpstr>
      <vt:lpstr>PowerPoint 프레젠테이션</vt:lpstr>
      <vt:lpstr>자료구조 - 도서관 프로그램</vt:lpstr>
      <vt:lpstr>파일 입출력</vt:lpstr>
      <vt:lpstr>Library ADT</vt:lpstr>
      <vt:lpstr>Linked List 활용</vt:lpstr>
      <vt:lpstr>도서관 프로그램 구조</vt:lpstr>
      <vt:lpstr>도서관 프로그램 구조</vt:lpstr>
      <vt:lpstr>험난한 길…</vt:lpstr>
      <vt:lpstr>프로그램 시연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이태근</dc:creator>
  <cp:lastModifiedBy>Mark Lee</cp:lastModifiedBy>
  <cp:revision>50</cp:revision>
  <dcterms:created xsi:type="dcterms:W3CDTF">2013-06-06T05:01:59Z</dcterms:created>
  <dcterms:modified xsi:type="dcterms:W3CDTF">2013-06-07T18:58:46Z</dcterms:modified>
</cp:coreProperties>
</file>